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0000"/>
    <a:srgbClr val="FF0066"/>
    <a:srgbClr val="800000"/>
    <a:srgbClr val="FF0000"/>
    <a:srgbClr val="C40000"/>
    <a:srgbClr val="FFFFFF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286" y="-150"/>
      </p:cViewPr>
      <p:guideLst>
        <p:guide orient="horz" pos="334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45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59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7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42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26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61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23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92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9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19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25455-3C88-4E88-9EF2-2EEEBC9B5CD7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A07B5-A69F-46BB-AFA6-1037372DA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15" t="23147" r="3061" b="63736"/>
          <a:stretch/>
        </p:blipFill>
        <p:spPr>
          <a:xfrm>
            <a:off x="5678236" y="2973789"/>
            <a:ext cx="790692" cy="897725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01" b="77876"/>
          <a:stretch/>
        </p:blipFill>
        <p:spPr>
          <a:xfrm>
            <a:off x="-162139" y="-58293"/>
            <a:ext cx="7231659" cy="2496112"/>
          </a:xfrm>
          <a:prstGeom prst="rect">
            <a:avLst/>
          </a:prstGeom>
        </p:spPr>
      </p:pic>
      <p:sp>
        <p:nvSpPr>
          <p:cNvPr id="39" name="直角三角形 38"/>
          <p:cNvSpPr/>
          <p:nvPr/>
        </p:nvSpPr>
        <p:spPr>
          <a:xfrm rot="150632" flipH="1">
            <a:off x="458288" y="505531"/>
            <a:ext cx="5147805" cy="104521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390285" y="1397999"/>
            <a:ext cx="5325120" cy="11432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57675" y="4593545"/>
            <a:ext cx="747422" cy="261610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</a:rPr>
              <a:t>開催場所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72466" y="5818852"/>
            <a:ext cx="747422" cy="261610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chemeClr val="bg1"/>
                </a:solidFill>
              </a:rPr>
              <a:t>参加費用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29375" y="4830340"/>
            <a:ext cx="2145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わかやま産業振興財団内</a:t>
            </a:r>
            <a:endParaRPr kumimoji="1" lang="en-US" altLang="ja-JP" sz="1200" b="1" dirty="0"/>
          </a:p>
          <a:p>
            <a:r>
              <a:rPr lang="ja-JP" altLang="en-US" sz="1200" b="1" dirty="0"/>
              <a:t>よろず支援拠点４ Ｆ 事務所</a:t>
            </a:r>
            <a:endParaRPr kumimoji="1" lang="ja-JP" altLang="en-US" sz="1200" b="1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40856" y="5268910"/>
            <a:ext cx="1973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和歌山市</a:t>
            </a:r>
            <a:r>
              <a:rPr lang="ja-JP" altLang="en-US" sz="1200" b="1" dirty="0"/>
              <a:t>本町２丁目１番地ﾌｫﾙﾃﾜｼﾞﾏ</a:t>
            </a:r>
            <a:r>
              <a:rPr lang="en-US" altLang="ja-JP" sz="1200" b="1" dirty="0"/>
              <a:t>4F</a:t>
            </a:r>
            <a:endParaRPr kumimoji="1" lang="ja-JP" altLang="en-US" sz="1200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275129" y="5808459"/>
            <a:ext cx="684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F0066"/>
                </a:solidFill>
              </a:rPr>
              <a:t>無料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3882596" y="6198101"/>
            <a:ext cx="2838979" cy="218509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91366" y="6353868"/>
            <a:ext cx="159108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/>
              <a:t>中小企業診断士と技術士としての支援経験を踏まえて、事業化面と技術面双方から、採択のための適切な</a:t>
            </a:r>
            <a:endParaRPr lang="en-US" altLang="ja-JP" sz="1000" b="1" dirty="0"/>
          </a:p>
          <a:p>
            <a:r>
              <a:rPr lang="ja-JP" altLang="en-US" sz="1000" b="1" dirty="0"/>
              <a:t>アドバイスを行います</a:t>
            </a:r>
            <a:endParaRPr lang="en-US" altLang="ja-JP" sz="1000" b="1" dirty="0"/>
          </a:p>
          <a:p>
            <a:endParaRPr lang="en-US" altLang="ja-JP" sz="1000" b="1" dirty="0"/>
          </a:p>
          <a:p>
            <a:r>
              <a:rPr lang="ja-JP" altLang="en-US" sz="1000" b="1" dirty="0"/>
              <a:t>和歌山県よろず支援拠点コーディネーター</a:t>
            </a:r>
            <a:endParaRPr lang="en-US" altLang="ja-JP" sz="1000" b="1" dirty="0"/>
          </a:p>
          <a:p>
            <a:r>
              <a:rPr lang="ja-JP" altLang="en-US" sz="1000" b="1" dirty="0"/>
              <a:t>中小企業診断士・技術士</a:t>
            </a:r>
            <a:endParaRPr lang="en-US" altLang="ja-JP" sz="1000" b="1" dirty="0"/>
          </a:p>
          <a:p>
            <a:r>
              <a:rPr kumimoji="1" lang="ja-JP" altLang="en-US" sz="1000" b="1" dirty="0"/>
              <a:t>認定経営革新支援機関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356490" y="7643705"/>
            <a:ext cx="852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講師</a:t>
            </a:r>
            <a:endParaRPr lang="en-US" altLang="ja-JP" sz="1200" b="1" dirty="0"/>
          </a:p>
          <a:p>
            <a:endParaRPr kumimoji="1" lang="en-US" altLang="ja-JP" sz="1200" b="1" dirty="0"/>
          </a:p>
          <a:p>
            <a:r>
              <a:rPr kumimoji="1" lang="ja-JP" altLang="en-US" sz="1200" b="1" dirty="0"/>
              <a:t>鹿島　啓</a:t>
            </a:r>
          </a:p>
        </p:txBody>
      </p:sp>
      <p:sp>
        <p:nvSpPr>
          <p:cNvPr id="35" name="フローチャート: 代替処理 34"/>
          <p:cNvSpPr/>
          <p:nvPr/>
        </p:nvSpPr>
        <p:spPr>
          <a:xfrm>
            <a:off x="252445" y="4232087"/>
            <a:ext cx="3738761" cy="248226"/>
          </a:xfrm>
          <a:prstGeom prst="flowChartAlternateProcess">
            <a:avLst/>
          </a:prstGeom>
          <a:gradFill>
            <a:gsLst>
              <a:gs pos="0">
                <a:srgbClr val="C40000"/>
              </a:gs>
              <a:gs pos="100000">
                <a:srgbClr val="8000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アクションプログラム</a:t>
            </a:r>
          </a:p>
        </p:txBody>
      </p:sp>
      <p:sp>
        <p:nvSpPr>
          <p:cNvPr id="36" name="フローチャート: 代替処理 35"/>
          <p:cNvSpPr/>
          <p:nvPr/>
        </p:nvSpPr>
        <p:spPr>
          <a:xfrm>
            <a:off x="4293226" y="4232087"/>
            <a:ext cx="2105515" cy="248226"/>
          </a:xfrm>
          <a:prstGeom prst="flowChartAlternateProcess">
            <a:avLst/>
          </a:prstGeom>
          <a:gradFill>
            <a:gsLst>
              <a:gs pos="0">
                <a:srgbClr val="C40000"/>
              </a:gs>
              <a:gs pos="100000">
                <a:srgbClr val="8000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詳　細</a:t>
            </a:r>
            <a:endParaRPr kumimoji="1" lang="ja-JP" altLang="en-US" sz="1400" b="1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-28955" y="3367266"/>
            <a:ext cx="5766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『</a:t>
            </a:r>
            <a:r>
              <a:rPr lang="ja-JP" altLang="en-US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ものづくり補助金</a:t>
            </a:r>
            <a:r>
              <a:rPr lang="en-US" altLang="ja-JP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』</a:t>
            </a:r>
            <a:r>
              <a:rPr lang="ja-JP" altLang="en-US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は、生産性向上が目的です。</a:t>
            </a:r>
            <a:endParaRPr lang="en-US" altLang="ja-JP" sz="16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en-US" altLang="ja-JP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『</a:t>
            </a:r>
            <a:r>
              <a:rPr lang="ja-JP" altLang="en-US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ものづくり補助金</a:t>
            </a:r>
            <a:r>
              <a:rPr lang="en-US" altLang="ja-JP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』</a:t>
            </a:r>
            <a:r>
              <a:rPr lang="ja-JP" altLang="en-US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で、革新的サービス・生産プロセス</a:t>
            </a:r>
            <a:endParaRPr lang="en-US" altLang="ja-JP" sz="16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ja-JP" altLang="en-US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　改善のため</a:t>
            </a:r>
            <a:r>
              <a:rPr lang="ja-JP" altLang="en-US" sz="16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の </a:t>
            </a:r>
            <a:r>
              <a:rPr lang="ja-JP" altLang="en-US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設備投資やシステム構築が可能に</a:t>
            </a:r>
            <a:r>
              <a:rPr lang="ja-JP" altLang="en-US" sz="16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なります</a:t>
            </a:r>
            <a:endParaRPr lang="en-US" altLang="ja-JP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885" y="6393684"/>
            <a:ext cx="1202003" cy="1172137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132321" y="4531401"/>
            <a:ext cx="378556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採択のポイントに重点</a:t>
            </a:r>
            <a:r>
              <a:rPr lang="ja-JP" altLang="en-US" sz="20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lang="ja-JP" altLang="en-US" sz="2000" dirty="0" smtClean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置いた</a:t>
            </a:r>
            <a:endParaRPr lang="en-US" altLang="ja-JP" sz="2000" dirty="0">
              <a:solidFill>
                <a:srgbClr val="FF006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アドバイス</a:t>
            </a:r>
            <a:r>
              <a:rPr kumimoji="1" lang="ja-JP" altLang="en-US" sz="20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をします！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64247"/>
              </p:ext>
            </p:extLst>
          </p:nvPr>
        </p:nvGraphicFramePr>
        <p:xfrm>
          <a:off x="287734" y="6091119"/>
          <a:ext cx="3474910" cy="2146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419">
                  <a:extLst>
                    <a:ext uri="{9D8B030D-6E8A-4147-A177-3AD203B41FA5}">
                      <a16:colId xmlns:a16="http://schemas.microsoft.com/office/drawing/2014/main" val="576363529"/>
                    </a:ext>
                  </a:extLst>
                </a:gridCol>
                <a:gridCol w="3127491">
                  <a:extLst>
                    <a:ext uri="{9D8B030D-6E8A-4147-A177-3AD203B41FA5}">
                      <a16:colId xmlns:a16="http://schemas.microsoft.com/office/drawing/2014/main" val="842424331"/>
                    </a:ext>
                  </a:extLst>
                </a:gridCol>
              </a:tblGrid>
              <a:tr h="536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①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７月１９日（月）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　１３：３０～１５：００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67611"/>
                  </a:ext>
                </a:extLst>
              </a:tr>
              <a:tr h="536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７月１９日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（月）　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１５：００～１６：３０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405575"/>
                  </a:ext>
                </a:extLst>
              </a:tr>
              <a:tr h="536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７月２６日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（月）　１３：３０～１５：００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5213917"/>
                  </a:ext>
                </a:extLst>
              </a:tr>
              <a:tr h="536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７月２６日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（月）　１５：００～１６：３０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308737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25235" y="8493120"/>
            <a:ext cx="4755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※</a:t>
            </a:r>
            <a:r>
              <a:rPr kumimoji="1" lang="ja-JP" altLang="en-US" sz="1600" b="1" dirty="0">
                <a:solidFill>
                  <a:srgbClr val="FF0066"/>
                </a:solidFill>
              </a:rPr>
              <a:t>先着順</a:t>
            </a:r>
            <a:r>
              <a:rPr kumimoji="1" lang="ja-JP" altLang="en-US" sz="1600" dirty="0"/>
              <a:t>となりますので、お早めにお申込みください。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52135" y="5196601"/>
            <a:ext cx="376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次の①</a:t>
            </a:r>
            <a:r>
              <a:rPr kumimoji="1" lang="ja-JP" altLang="en-US" sz="1600" b="1" dirty="0" smtClean="0"/>
              <a:t>～④の</a:t>
            </a:r>
            <a:r>
              <a:rPr kumimoji="1" lang="ja-JP" altLang="en-US" sz="1600" b="1" dirty="0"/>
              <a:t>中で、ご希望の枠を選んで申込み下さい</a:t>
            </a:r>
            <a:r>
              <a:rPr kumimoji="1" lang="ja-JP" altLang="en-US" sz="1400" b="1" dirty="0"/>
              <a:t>。</a:t>
            </a:r>
            <a:r>
              <a:rPr lang="ja-JP" altLang="en-US" sz="1600" b="1" u="sng" dirty="0"/>
              <a:t>ひと枠（９０分）で</a:t>
            </a:r>
            <a:r>
              <a:rPr lang="ja-JP" altLang="en-US" sz="1600" b="1" u="sng" dirty="0" smtClean="0"/>
              <a:t>お一人様とさせて</a:t>
            </a:r>
            <a:r>
              <a:rPr lang="ja-JP" altLang="en-US" sz="1600" b="1" u="sng" dirty="0"/>
              <a:t>いただきます。</a:t>
            </a:r>
            <a:endParaRPr kumimoji="1" lang="ja-JP" altLang="en-US" sz="1600" b="1" u="sng" dirty="0"/>
          </a:p>
        </p:txBody>
      </p:sp>
      <p:sp>
        <p:nvSpPr>
          <p:cNvPr id="10" name="台形 9"/>
          <p:cNvSpPr/>
          <p:nvPr/>
        </p:nvSpPr>
        <p:spPr>
          <a:xfrm rot="16017452">
            <a:off x="1417480" y="-412612"/>
            <a:ext cx="2663159" cy="5059630"/>
          </a:xfrm>
          <a:prstGeom prst="trapezoi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吹き出し 8"/>
          <p:cNvSpPr/>
          <p:nvPr/>
        </p:nvSpPr>
        <p:spPr>
          <a:xfrm>
            <a:off x="141381" y="1577462"/>
            <a:ext cx="2571792" cy="554846"/>
          </a:xfrm>
          <a:prstGeom prst="wedgeRoundRectCallout">
            <a:avLst>
              <a:gd name="adj1" fmla="val -21247"/>
              <a:gd name="adj2" fmla="val 48767"/>
              <a:gd name="adj3" fmla="val 1666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chemeClr val="tx1"/>
                </a:solidFill>
              </a:rPr>
              <a:t>個別相談会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-6421404" y="1411062"/>
            <a:ext cx="5293975" cy="73450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b="1" cap="none" spc="0" dirty="0">
                <a:ln w="12700">
                  <a:solidFill>
                    <a:srgbClr val="800000"/>
                  </a:solidFill>
                  <a:prstDash val="solid"/>
                </a:ln>
                <a:solidFill>
                  <a:srgbClr val="800000"/>
                </a:solidFill>
              </a:rPr>
              <a:t>ものづくり補助金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37866" y="2903345"/>
            <a:ext cx="465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採択のポイントがわかります！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6914351" y="2392685"/>
            <a:ext cx="5786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 smtClean="0">
                <a:solidFill>
                  <a:srgbClr val="80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ものづくり補助金</a:t>
            </a:r>
            <a:endParaRPr kumimoji="1" lang="ja-JP" altLang="en-US" sz="5400" b="1" dirty="0">
              <a:solidFill>
                <a:srgbClr val="8000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32321" y="2062558"/>
            <a:ext cx="5605169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5400" b="1" spc="-7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ものづくり補助金</a:t>
            </a:r>
            <a:endParaRPr kumimoji="1" lang="ja-JP" altLang="en-US" sz="4400" b="1" spc="-7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0" y="8821132"/>
            <a:ext cx="7104801" cy="1241011"/>
            <a:chOff x="-7266940" y="6474885"/>
            <a:chExt cx="7104801" cy="1241011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-7266940" y="6474885"/>
              <a:ext cx="6858000" cy="1030095"/>
            </a:xfrm>
            <a:prstGeom prst="rect">
              <a:avLst/>
            </a:prstGeom>
            <a:solidFill>
              <a:srgbClr val="BC00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pic>
          <p:nvPicPr>
            <p:cNvPr id="51" name="図 50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5953685" y="6560994"/>
              <a:ext cx="1460775" cy="319545"/>
            </a:xfrm>
            <a:prstGeom prst="rect">
              <a:avLst/>
            </a:prstGeom>
          </p:spPr>
        </p:pic>
        <p:sp>
          <p:nvSpPr>
            <p:cNvPr id="13" name="テキスト ボックス 12"/>
            <p:cNvSpPr txBox="1"/>
            <p:nvPr/>
          </p:nvSpPr>
          <p:spPr>
            <a:xfrm>
              <a:off x="-7184556" y="6572762"/>
              <a:ext cx="130699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solidFill>
                    <a:schemeClr val="accent4"/>
                  </a:solidFill>
                </a:rPr>
                <a:t>お問い合わせ</a:t>
              </a:r>
              <a:endParaRPr kumimoji="1" lang="ja-JP" altLang="en-US" sz="1400" b="1" dirty="0">
                <a:solidFill>
                  <a:schemeClr val="accent4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-7109139" y="6986272"/>
              <a:ext cx="2630433" cy="338554"/>
            </a:xfrm>
            <a:prstGeom prst="rect">
              <a:avLst/>
            </a:prstGeom>
            <a:solidFill>
              <a:srgbClr val="BC0000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和歌山県よろず支援拠点</a:t>
              </a:r>
              <a:endParaRPr kumimoji="1" lang="ja-JP" altLang="en-US" sz="1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-4457621" y="6621354"/>
              <a:ext cx="1737674" cy="338554"/>
            </a:xfrm>
            <a:prstGeom prst="rect">
              <a:avLst/>
            </a:prstGeom>
            <a:solidFill>
              <a:srgbClr val="BC0000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</a:rPr>
                <a:t>TEL:</a:t>
              </a:r>
              <a:r>
                <a:rPr kumimoji="1" lang="en-US" altLang="ja-JP" sz="1600" b="1" dirty="0" smtClean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</a:rPr>
                <a:t>073-433-3100</a:t>
              </a:r>
              <a:endParaRPr kumimoji="1" lang="ja-JP" altLang="en-US" sz="1400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-4592526" y="7008499"/>
              <a:ext cx="1978866" cy="246221"/>
            </a:xfrm>
            <a:prstGeom prst="rect">
              <a:avLst/>
            </a:prstGeom>
            <a:solidFill>
              <a:srgbClr val="BC0000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sz="900" b="1" dirty="0" err="1" smtClean="0">
                  <a:solidFill>
                    <a:schemeClr val="bg1"/>
                  </a:solidFill>
                </a:rPr>
                <a:t>E</a:t>
              </a:r>
              <a:r>
                <a:rPr kumimoji="1" lang="en-US" altLang="ja-JP" sz="900" dirty="0" err="1" smtClean="0">
                  <a:solidFill>
                    <a:schemeClr val="bg1"/>
                  </a:solidFill>
                </a:rPr>
                <a:t>-Mail:y</a:t>
              </a:r>
              <a:r>
                <a:rPr kumimoji="1" lang="en-US" altLang="ja-JP" sz="1000" dirty="0" err="1" smtClean="0">
                  <a:solidFill>
                    <a:schemeClr val="bg1"/>
                  </a:solidFill>
                </a:rPr>
                <a:t>orozu@yarukiouendan.jp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grpSp>
          <p:nvGrpSpPr>
            <p:cNvPr id="41" name="グループ化 40"/>
            <p:cNvGrpSpPr/>
            <p:nvPr/>
          </p:nvGrpSpPr>
          <p:grpSpPr>
            <a:xfrm>
              <a:off x="-2728291" y="6595577"/>
              <a:ext cx="2566152" cy="1120319"/>
              <a:chOff x="4383931" y="7051420"/>
              <a:chExt cx="2624316" cy="1261566"/>
            </a:xfrm>
          </p:grpSpPr>
          <p:grpSp>
            <p:nvGrpSpPr>
              <p:cNvPr id="45" name="グループ化 44"/>
              <p:cNvGrpSpPr/>
              <p:nvPr/>
            </p:nvGrpSpPr>
            <p:grpSpPr>
              <a:xfrm>
                <a:off x="4383931" y="7051420"/>
                <a:ext cx="2624316" cy="1261566"/>
                <a:chOff x="3746375" y="7046575"/>
                <a:chExt cx="2624316" cy="1261566"/>
              </a:xfrm>
            </p:grpSpPr>
            <p:sp>
              <p:nvSpPr>
                <p:cNvPr id="47" name="角丸四角形 46"/>
                <p:cNvSpPr/>
                <p:nvPr/>
              </p:nvSpPr>
              <p:spPr>
                <a:xfrm>
                  <a:off x="3746375" y="7046575"/>
                  <a:ext cx="2285030" cy="907339"/>
                </a:xfrm>
                <a:prstGeom prst="roundRect">
                  <a:avLst/>
                </a:prstGeom>
                <a:solidFill>
                  <a:srgbClr val="FFCCFF">
                    <a:alpha val="40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" name="テキスト ボックス 47"/>
                <p:cNvSpPr txBox="1"/>
                <p:nvPr/>
              </p:nvSpPr>
              <p:spPr>
                <a:xfrm>
                  <a:off x="3854877" y="7056703"/>
                  <a:ext cx="2144953" cy="3812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b="1" dirty="0" smtClean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↓お申し込みは↓</a:t>
                  </a:r>
                  <a:endParaRPr kumimoji="1" lang="ja-JP" altLang="en-US" b="1" dirty="0"/>
                </a:p>
              </p:txBody>
            </p:sp>
            <p:sp>
              <p:nvSpPr>
                <p:cNvPr id="49" name="テキスト ボックス 48"/>
                <p:cNvSpPr txBox="1"/>
                <p:nvPr/>
              </p:nvSpPr>
              <p:spPr>
                <a:xfrm>
                  <a:off x="3804851" y="7493677"/>
                  <a:ext cx="2565840" cy="8144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1" dirty="0" smtClean="0"/>
                    <a:t>よろず支援拠点</a:t>
                  </a:r>
                  <a:r>
                    <a:rPr kumimoji="1" lang="en-US" altLang="ja-JP" sz="1200" b="1" dirty="0" smtClean="0"/>
                    <a:t>HP</a:t>
                  </a:r>
                  <a:r>
                    <a:rPr kumimoji="1" lang="ja-JP" altLang="en-US" sz="1200" b="1" dirty="0" smtClean="0"/>
                    <a:t>　</a:t>
                  </a:r>
                  <a:r>
                    <a:rPr lang="en-US" altLang="ja-JP" sz="1100" dirty="0" smtClean="0"/>
                    <a:t>http</a:t>
                  </a:r>
                  <a:r>
                    <a:rPr lang="en-US" altLang="ja-JP" sz="1100" dirty="0"/>
                    <a:t>://yorozu.yarukiouendan.or.jp</a:t>
                  </a:r>
                  <a:endParaRPr lang="en-US" altLang="ja-JP" sz="900" b="1" dirty="0"/>
                </a:p>
                <a:p>
                  <a:r>
                    <a:rPr lang="ja-JP" altLang="en-US" dirty="0" smtClean="0"/>
                    <a:t>　</a:t>
                  </a:r>
                  <a:endParaRPr kumimoji="1" lang="en-US" altLang="ja-JP" sz="1000" b="1" dirty="0" smtClean="0"/>
                </a:p>
              </p:txBody>
            </p:sp>
          </p:grpSp>
          <p:pic>
            <p:nvPicPr>
              <p:cNvPr id="46" name="図 4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77905" y="7429741"/>
                <a:ext cx="312564" cy="312563"/>
              </a:xfrm>
              <a:prstGeom prst="rect">
                <a:avLst/>
              </a:prstGeom>
              <a:ln>
                <a:solidFill>
                  <a:srgbClr val="BC0000"/>
                </a:solidFill>
              </a:ln>
            </p:spPr>
          </p:pic>
        </p:grpSp>
      </p:grpSp>
      <p:sp>
        <p:nvSpPr>
          <p:cNvPr id="8" name="テキスト ボックス 7"/>
          <p:cNvSpPr txBox="1"/>
          <p:nvPr/>
        </p:nvSpPr>
        <p:spPr>
          <a:xfrm>
            <a:off x="5764389" y="1394135"/>
            <a:ext cx="1008646" cy="10526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" name="円形吹き出し 11"/>
          <p:cNvSpPr/>
          <p:nvPr/>
        </p:nvSpPr>
        <p:spPr>
          <a:xfrm>
            <a:off x="-3698145" y="437823"/>
            <a:ext cx="4149101" cy="1086406"/>
          </a:xfrm>
          <a:prstGeom prst="wedgeEllipseCallout">
            <a:avLst>
              <a:gd name="adj1" fmla="val -42893"/>
              <a:gd name="adj2" fmla="val 2533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rgbClr val="FF0066"/>
                </a:solidFill>
              </a:rPr>
              <a:t>７次締切</a:t>
            </a:r>
            <a:r>
              <a:rPr kumimoji="1" lang="ja-JP" altLang="en-US" sz="1400" b="1" u="sng" dirty="0" smtClean="0">
                <a:solidFill>
                  <a:srgbClr val="FF0066"/>
                </a:solidFill>
              </a:rPr>
              <a:t>（令和３</a:t>
            </a:r>
            <a:r>
              <a:rPr lang="ja-JP" altLang="en-US" sz="1400" b="1" u="sng" dirty="0" smtClean="0">
                <a:solidFill>
                  <a:srgbClr val="FF0066"/>
                </a:solidFill>
              </a:rPr>
              <a:t>年</a:t>
            </a:r>
            <a:r>
              <a:rPr lang="ja-JP" altLang="en-US" sz="1400" b="1" u="sng" dirty="0">
                <a:solidFill>
                  <a:srgbClr val="FF0066"/>
                </a:solidFill>
              </a:rPr>
              <a:t>８月</a:t>
            </a:r>
            <a:r>
              <a:rPr kumimoji="1" lang="ja-JP" altLang="en-US" sz="1400" b="1" u="sng" dirty="0" smtClean="0">
                <a:solidFill>
                  <a:srgbClr val="FF0066"/>
                </a:solidFill>
              </a:rPr>
              <a:t>１７日</a:t>
            </a:r>
            <a:r>
              <a:rPr kumimoji="1" lang="ja-JP" altLang="en-US" sz="1400" b="1" dirty="0" smtClean="0">
                <a:solidFill>
                  <a:srgbClr val="FF0066"/>
                </a:solidFill>
              </a:rPr>
              <a:t>）対応：</a:t>
            </a:r>
            <a:endParaRPr kumimoji="1" lang="en-US" altLang="ja-JP" sz="1400" b="1" dirty="0" smtClean="0">
              <a:solidFill>
                <a:srgbClr val="FF0066"/>
              </a:solidFill>
            </a:endParaRPr>
          </a:p>
          <a:p>
            <a:r>
              <a:rPr lang="ja-JP" altLang="en-US" sz="1400" b="1" dirty="0" smtClean="0">
                <a:solidFill>
                  <a:srgbClr val="FF0066"/>
                </a:solidFill>
              </a:rPr>
              <a:t>「</a:t>
            </a:r>
            <a:r>
              <a:rPr lang="ja-JP" altLang="en-US" sz="1400" b="1" dirty="0">
                <a:solidFill>
                  <a:srgbClr val="FF0066"/>
                </a:solidFill>
              </a:rPr>
              <a:t>グローバル展開型」　</a:t>
            </a:r>
            <a:r>
              <a:rPr lang="ja-JP" altLang="en-US" sz="1400" b="1" dirty="0" smtClean="0">
                <a:solidFill>
                  <a:srgbClr val="FF0066"/>
                </a:solidFill>
              </a:rPr>
              <a:t>・新型</a:t>
            </a:r>
            <a:r>
              <a:rPr kumimoji="1" lang="ja-JP" altLang="en-US" sz="1400" b="1" dirty="0" smtClean="0">
                <a:solidFill>
                  <a:srgbClr val="FF0066"/>
                </a:solidFill>
              </a:rPr>
              <a:t>コロナウイルス「新特別枠」対応　　　　　　</a:t>
            </a:r>
            <a:endParaRPr kumimoji="1" lang="ja-JP" altLang="en-US" sz="1400" b="1" dirty="0">
              <a:solidFill>
                <a:srgbClr val="FF0066"/>
              </a:solidFill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2713173" y="760086"/>
            <a:ext cx="3287963" cy="12634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84967" y="1067386"/>
            <a:ext cx="2968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66"/>
                </a:solidFill>
              </a:rPr>
              <a:t>７次締切</a:t>
            </a:r>
            <a:r>
              <a:rPr lang="ja-JP" altLang="en-US" sz="1400" b="1" u="sng" dirty="0">
                <a:solidFill>
                  <a:srgbClr val="FF0066"/>
                </a:solidFill>
              </a:rPr>
              <a:t>（令和３年８月１７日</a:t>
            </a:r>
            <a:r>
              <a:rPr lang="ja-JP" altLang="en-US" sz="1400" b="1" dirty="0">
                <a:solidFill>
                  <a:srgbClr val="FF0066"/>
                </a:solidFill>
              </a:rPr>
              <a:t>）対応：</a:t>
            </a:r>
            <a:endParaRPr lang="en-US" altLang="ja-JP" sz="1400" b="1" dirty="0">
              <a:solidFill>
                <a:srgbClr val="FF0066"/>
              </a:solidFill>
            </a:endParaRPr>
          </a:p>
          <a:p>
            <a:r>
              <a:rPr lang="ja-JP" altLang="en-US" sz="1400" b="1" dirty="0">
                <a:solidFill>
                  <a:srgbClr val="FF0066"/>
                </a:solidFill>
              </a:rPr>
              <a:t>「グローバル展開型</a:t>
            </a:r>
            <a:r>
              <a:rPr lang="ja-JP" altLang="en-US" sz="1400" b="1" dirty="0" smtClean="0">
                <a:solidFill>
                  <a:srgbClr val="FF0066"/>
                </a:solidFill>
              </a:rPr>
              <a:t>」・</a:t>
            </a:r>
            <a:endParaRPr lang="en-US" altLang="ja-JP" sz="1400" b="1" dirty="0" smtClean="0">
              <a:solidFill>
                <a:srgbClr val="FF0066"/>
              </a:solidFill>
            </a:endParaRPr>
          </a:p>
          <a:p>
            <a:r>
              <a:rPr lang="ja-JP" altLang="en-US" sz="1400" b="1" dirty="0" smtClean="0">
                <a:solidFill>
                  <a:srgbClr val="FF0066"/>
                </a:solidFill>
              </a:rPr>
              <a:t>新型</a:t>
            </a:r>
            <a:r>
              <a:rPr lang="ja-JP" altLang="en-US" sz="1400" b="1" dirty="0">
                <a:solidFill>
                  <a:srgbClr val="FF0066"/>
                </a:solidFill>
              </a:rPr>
              <a:t>コロナウイルス「新特別枠」対応　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65498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2400</TotalTime>
  <Words>290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ＤＦ特太ゴシック体</vt:lpstr>
      <vt:lpstr>HGP創英角ｺﾞｼｯｸUB</vt:lpstr>
      <vt:lpstr>HGSｺﾞｼｯｸE</vt:lpstr>
      <vt:lpstr>HGｺﾞｼｯｸM</vt:lpstr>
      <vt:lpstr>HG丸ｺﾞｼｯｸM-PRO</vt:lpstr>
      <vt:lpstr>Microsoft YaHei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公益財団法人わかやま産業振興財団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吾妻　加奈子</dc:creator>
  <cp:lastModifiedBy>日髙 朱都</cp:lastModifiedBy>
  <cp:revision>124</cp:revision>
  <cp:lastPrinted>2021-06-25T00:27:19Z</cp:lastPrinted>
  <dcterms:created xsi:type="dcterms:W3CDTF">2017-06-06T00:25:13Z</dcterms:created>
  <dcterms:modified xsi:type="dcterms:W3CDTF">2021-06-25T00:27:52Z</dcterms:modified>
</cp:coreProperties>
</file>